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51117500" cy="32918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oboto Bold" panose="020B0604020202020204" charset="0"/>
      <p:regular r:id="rId7"/>
    </p:embeddedFont>
    <p:embeddedFont>
      <p:font typeface="Roboto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4" d="100"/>
          <a:sy n="14" d="100"/>
        </p:scale>
        <p:origin x="1212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0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0552" y="1828800"/>
            <a:ext cx="49499571" cy="28651200"/>
          </a:xfrm>
          <a:custGeom>
            <a:avLst/>
            <a:gdLst/>
            <a:ahLst/>
            <a:cxnLst/>
            <a:rect l="l" t="t" r="r" b="b"/>
            <a:pathLst>
              <a:path w="49499571" h="23634302">
                <a:moveTo>
                  <a:pt x="0" y="0"/>
                </a:moveTo>
                <a:lnTo>
                  <a:pt x="49499571" y="0"/>
                </a:lnTo>
                <a:lnTo>
                  <a:pt x="49499571" y="23634303"/>
                </a:lnTo>
                <a:lnTo>
                  <a:pt x="0" y="236343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4314690" y="5184062"/>
            <a:ext cx="12374600" cy="13600334"/>
            <a:chOff x="487680" y="-128270"/>
            <a:chExt cx="11526520" cy="126682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526520" cy="12668250"/>
            </a:xfrm>
            <a:custGeom>
              <a:avLst/>
              <a:gdLst/>
              <a:ahLst/>
              <a:cxnLst/>
              <a:rect l="l" t="t" r="r" b="b"/>
              <a:pathLst>
                <a:path w="11526520" h="12668250">
                  <a:moveTo>
                    <a:pt x="8704580" y="1238250"/>
                  </a:moveTo>
                  <a:cubicBezTo>
                    <a:pt x="7128510" y="156210"/>
                    <a:pt x="5292090" y="0"/>
                    <a:pt x="3665220" y="645160"/>
                  </a:cubicBezTo>
                  <a:cubicBezTo>
                    <a:pt x="2532380" y="1084580"/>
                    <a:pt x="1497330" y="2092960"/>
                    <a:pt x="867410" y="3538220"/>
                  </a:cubicBezTo>
                  <a:cubicBezTo>
                    <a:pt x="91440" y="5316220"/>
                    <a:pt x="0" y="7744460"/>
                    <a:pt x="750570" y="9545320"/>
                  </a:cubicBezTo>
                  <a:cubicBezTo>
                    <a:pt x="1283970" y="10824210"/>
                    <a:pt x="2186940" y="11713210"/>
                    <a:pt x="3159760" y="12166600"/>
                  </a:cubicBezTo>
                  <a:cubicBezTo>
                    <a:pt x="4132580" y="12619990"/>
                    <a:pt x="5175250" y="12668250"/>
                    <a:pt x="6191250" y="12534900"/>
                  </a:cubicBezTo>
                  <a:cubicBezTo>
                    <a:pt x="7296150" y="12390120"/>
                    <a:pt x="8411210" y="12021820"/>
                    <a:pt x="9358630" y="11172190"/>
                  </a:cubicBezTo>
                  <a:cubicBezTo>
                    <a:pt x="10306050" y="10322560"/>
                    <a:pt x="11070590" y="8936990"/>
                    <a:pt x="11247120" y="7327900"/>
                  </a:cubicBezTo>
                  <a:cubicBezTo>
                    <a:pt x="11526520" y="4803140"/>
                    <a:pt x="10281920" y="2320290"/>
                    <a:pt x="8704580" y="1238250"/>
                  </a:cubicBezTo>
                  <a:close/>
                </a:path>
              </a:pathLst>
            </a:custGeom>
            <a:blipFill>
              <a:blip r:embed="rId4"/>
              <a:stretch>
                <a:fillRect l="-5354" r="-5354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34314690" y="19465043"/>
            <a:ext cx="12853597" cy="7230148"/>
          </a:xfrm>
          <a:custGeom>
            <a:avLst/>
            <a:gdLst/>
            <a:ahLst/>
            <a:cxnLst/>
            <a:rect l="l" t="t" r="r" b="b"/>
            <a:pathLst>
              <a:path w="12853597" h="7230148">
                <a:moveTo>
                  <a:pt x="0" y="0"/>
                </a:moveTo>
                <a:lnTo>
                  <a:pt x="12853597" y="0"/>
                </a:lnTo>
                <a:lnTo>
                  <a:pt x="12853597" y="7230148"/>
                </a:lnTo>
                <a:lnTo>
                  <a:pt x="0" y="72301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118452" y="18612381"/>
            <a:ext cx="27949673" cy="7668101"/>
            <a:chOff x="0" y="0"/>
            <a:chExt cx="2962597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62597" cy="812800"/>
            </a:xfrm>
            <a:custGeom>
              <a:avLst/>
              <a:gdLst/>
              <a:ahLst/>
              <a:cxnLst/>
              <a:rect l="l" t="t" r="r" b="b"/>
              <a:pathLst>
                <a:path w="2962597" h="812800">
                  <a:moveTo>
                    <a:pt x="34843" y="0"/>
                  </a:moveTo>
                  <a:lnTo>
                    <a:pt x="2927754" y="0"/>
                  </a:lnTo>
                  <a:cubicBezTo>
                    <a:pt x="2946997" y="0"/>
                    <a:pt x="2962597" y="15600"/>
                    <a:pt x="2962597" y="34843"/>
                  </a:cubicBezTo>
                  <a:lnTo>
                    <a:pt x="2962597" y="777957"/>
                  </a:lnTo>
                  <a:cubicBezTo>
                    <a:pt x="2962597" y="797200"/>
                    <a:pt x="2946997" y="812800"/>
                    <a:pt x="2927754" y="812800"/>
                  </a:cubicBezTo>
                  <a:lnTo>
                    <a:pt x="34843" y="812800"/>
                  </a:lnTo>
                  <a:cubicBezTo>
                    <a:pt x="15600" y="812800"/>
                    <a:pt x="0" y="797200"/>
                    <a:pt x="0" y="777957"/>
                  </a:cubicBezTo>
                  <a:lnTo>
                    <a:pt x="0" y="34843"/>
                  </a:lnTo>
                  <a:cubicBezTo>
                    <a:pt x="0" y="15600"/>
                    <a:pt x="15600" y="0"/>
                    <a:pt x="34843" y="0"/>
                  </a:cubicBezTo>
                  <a:close/>
                </a:path>
              </a:pathLst>
            </a:custGeom>
            <a:solidFill>
              <a:srgbClr val="FAFCF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2962597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3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160313" y="7012988"/>
            <a:ext cx="21698504" cy="4971241"/>
            <a:chOff x="0" y="0"/>
            <a:chExt cx="2299988" cy="5269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99988" cy="526939"/>
            </a:xfrm>
            <a:custGeom>
              <a:avLst/>
              <a:gdLst/>
              <a:ahLst/>
              <a:cxnLst/>
              <a:rect l="l" t="t" r="r" b="b"/>
              <a:pathLst>
                <a:path w="2299988" h="526939">
                  <a:moveTo>
                    <a:pt x="44881" y="0"/>
                  </a:moveTo>
                  <a:lnTo>
                    <a:pt x="2255108" y="0"/>
                  </a:lnTo>
                  <a:cubicBezTo>
                    <a:pt x="2279895" y="0"/>
                    <a:pt x="2299988" y="20094"/>
                    <a:pt x="2299988" y="44881"/>
                  </a:cubicBezTo>
                  <a:lnTo>
                    <a:pt x="2299988" y="482058"/>
                  </a:lnTo>
                  <a:cubicBezTo>
                    <a:pt x="2299988" y="493962"/>
                    <a:pt x="2295260" y="505377"/>
                    <a:pt x="2286843" y="513794"/>
                  </a:cubicBezTo>
                  <a:cubicBezTo>
                    <a:pt x="2278426" y="522211"/>
                    <a:pt x="2267011" y="526939"/>
                    <a:pt x="2255108" y="526939"/>
                  </a:cubicBezTo>
                  <a:lnTo>
                    <a:pt x="44881" y="526939"/>
                  </a:lnTo>
                  <a:cubicBezTo>
                    <a:pt x="20094" y="526939"/>
                    <a:pt x="0" y="506846"/>
                    <a:pt x="0" y="482058"/>
                  </a:cubicBezTo>
                  <a:lnTo>
                    <a:pt x="0" y="44881"/>
                  </a:lnTo>
                  <a:cubicBezTo>
                    <a:pt x="0" y="20094"/>
                    <a:pt x="20094" y="0"/>
                    <a:pt x="44881" y="0"/>
                  </a:cubicBezTo>
                  <a:close/>
                </a:path>
              </a:pathLst>
            </a:custGeom>
            <a:solidFill>
              <a:srgbClr val="00AFD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2299988" cy="612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3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138762" y="8422413"/>
            <a:ext cx="22576882" cy="2744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873"/>
              </a:lnSpc>
              <a:spcBef>
                <a:spcPct val="0"/>
              </a:spcBef>
            </a:pPr>
            <a:r>
              <a:rPr lang="en-US" sz="22082" b="1" spc="-441" dirty="0">
                <a:solidFill>
                  <a:srgbClr val="FAFCFB"/>
                </a:solidFill>
                <a:latin typeface="Roboto Bold"/>
                <a:ea typeface="Roboto Bold"/>
                <a:cs typeface="Roboto Bold"/>
                <a:sym typeface="Roboto Bold"/>
              </a:rPr>
              <a:t>SUSANA LÓPEZ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374730" y="19322168"/>
            <a:ext cx="27581040" cy="5316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82"/>
              </a:lnSpc>
            </a:pPr>
            <a:r>
              <a:rPr lang="en-US" sz="7558" dirty="0" err="1">
                <a:solidFill>
                  <a:srgbClr val="3C4D5D"/>
                </a:solidFill>
                <a:latin typeface="Roboto"/>
                <a:ea typeface="Roboto"/>
                <a:cs typeface="Roboto"/>
                <a:sym typeface="Roboto"/>
              </a:rPr>
              <a:t>Pueden</a:t>
            </a:r>
            <a:r>
              <a:rPr lang="en-US" sz="7558" dirty="0">
                <a:solidFill>
                  <a:srgbClr val="3C4D5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558" dirty="0" err="1">
                <a:solidFill>
                  <a:srgbClr val="3C4D5D"/>
                </a:solidFill>
                <a:latin typeface="Roboto"/>
                <a:ea typeface="Roboto"/>
                <a:cs typeface="Roboto"/>
                <a:sym typeface="Roboto"/>
              </a:rPr>
              <a:t>contactarme</a:t>
            </a:r>
            <a:r>
              <a:rPr lang="en-US" sz="7558" dirty="0">
                <a:solidFill>
                  <a:srgbClr val="3C4D5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558" dirty="0" err="1">
                <a:solidFill>
                  <a:srgbClr val="3C4D5D"/>
                </a:solidFill>
                <a:latin typeface="Roboto"/>
                <a:ea typeface="Roboto"/>
                <a:cs typeface="Roboto"/>
                <a:sym typeface="Roboto"/>
              </a:rPr>
              <a:t>por</a:t>
            </a:r>
            <a:r>
              <a:rPr lang="en-US" sz="7558" dirty="0">
                <a:solidFill>
                  <a:srgbClr val="3C4D5D"/>
                </a:solidFill>
                <a:latin typeface="Roboto"/>
                <a:ea typeface="Roboto"/>
                <a:cs typeface="Roboto"/>
                <a:sym typeface="Roboto"/>
              </a:rPr>
              <a:t> el </a:t>
            </a:r>
            <a:r>
              <a:rPr lang="en-US" sz="7558" dirty="0" err="1">
                <a:solidFill>
                  <a:srgbClr val="3C4D5D"/>
                </a:solidFill>
                <a:latin typeface="Roboto"/>
                <a:ea typeface="Roboto"/>
                <a:cs typeface="Roboto"/>
                <a:sym typeface="Roboto"/>
              </a:rPr>
              <a:t>Foro</a:t>
            </a:r>
            <a:r>
              <a:rPr lang="en-US" sz="7558" dirty="0">
                <a:solidFill>
                  <a:srgbClr val="3C4D5D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7558" dirty="0" err="1">
                <a:solidFill>
                  <a:srgbClr val="3C4D5D"/>
                </a:solidFill>
                <a:latin typeface="Roboto"/>
                <a:ea typeface="Roboto"/>
                <a:cs typeface="Roboto"/>
                <a:sym typeface="Roboto"/>
              </a:rPr>
              <a:t>dudas</a:t>
            </a:r>
            <a:r>
              <a:rPr lang="en-US" sz="7558" dirty="0">
                <a:solidFill>
                  <a:srgbClr val="3C4D5D"/>
                </a:solidFill>
                <a:latin typeface="Roboto"/>
                <a:ea typeface="Roboto"/>
                <a:cs typeface="Roboto"/>
                <a:sym typeface="Roboto"/>
              </a:rPr>
              <a:t> y </a:t>
            </a:r>
            <a:r>
              <a:rPr lang="en-US" sz="7558" dirty="0" err="1">
                <a:solidFill>
                  <a:srgbClr val="3C4D5D"/>
                </a:solidFill>
                <a:latin typeface="Roboto"/>
                <a:ea typeface="Roboto"/>
                <a:cs typeface="Roboto"/>
                <a:sym typeface="Roboto"/>
              </a:rPr>
              <a:t>consultas</a:t>
            </a:r>
            <a:r>
              <a:rPr lang="en-US" sz="7558" dirty="0">
                <a:solidFill>
                  <a:srgbClr val="3C4D5D"/>
                </a:solidFill>
                <a:latin typeface="Roboto"/>
                <a:ea typeface="Roboto"/>
                <a:cs typeface="Roboto"/>
                <a:sym typeface="Roboto"/>
              </a:rPr>
              <a:t> y </a:t>
            </a:r>
            <a:r>
              <a:rPr lang="en-US" sz="7558" dirty="0" err="1">
                <a:solidFill>
                  <a:srgbClr val="3C4D5D"/>
                </a:solidFill>
                <a:latin typeface="Roboto"/>
                <a:ea typeface="Roboto"/>
                <a:cs typeface="Roboto"/>
                <a:sym typeface="Roboto"/>
              </a:rPr>
              <a:t>por</a:t>
            </a:r>
            <a:r>
              <a:rPr lang="en-US" sz="7558" dirty="0">
                <a:solidFill>
                  <a:srgbClr val="3C4D5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558" dirty="0" err="1">
                <a:solidFill>
                  <a:srgbClr val="3C4D5D"/>
                </a:solidFill>
                <a:latin typeface="Roboto"/>
                <a:ea typeface="Roboto"/>
                <a:cs typeface="Roboto"/>
                <a:sym typeface="Roboto"/>
              </a:rPr>
              <a:t>mensaje</a:t>
            </a:r>
            <a:r>
              <a:rPr lang="en-US" sz="7558" dirty="0">
                <a:solidFill>
                  <a:srgbClr val="3C4D5D"/>
                </a:solidFill>
                <a:latin typeface="Roboto"/>
                <a:ea typeface="Roboto"/>
                <a:cs typeface="Roboto"/>
                <a:sym typeface="Roboto"/>
              </a:rPr>
              <a:t> de Campus. </a:t>
            </a:r>
            <a:r>
              <a:rPr lang="en-US" sz="7558" dirty="0" err="1">
                <a:solidFill>
                  <a:srgbClr val="3C4D5D"/>
                </a:solidFill>
                <a:latin typeface="Roboto"/>
                <a:ea typeface="Roboto"/>
                <a:cs typeface="Roboto"/>
                <a:sym typeface="Roboto"/>
              </a:rPr>
              <a:t>Mi</a:t>
            </a:r>
            <a:r>
              <a:rPr lang="en-US" sz="7558" dirty="0">
                <a:solidFill>
                  <a:srgbClr val="3C4D5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558" dirty="0" err="1">
                <a:solidFill>
                  <a:srgbClr val="3C4D5D"/>
                </a:solidFill>
                <a:latin typeface="Roboto"/>
                <a:ea typeface="Roboto"/>
                <a:cs typeface="Roboto"/>
                <a:sym typeface="Roboto"/>
              </a:rPr>
              <a:t>correo</a:t>
            </a:r>
            <a:r>
              <a:rPr lang="en-US" sz="7558" dirty="0">
                <a:solidFill>
                  <a:srgbClr val="3C4D5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558" dirty="0" err="1">
                <a:solidFill>
                  <a:srgbClr val="3C4D5D"/>
                </a:solidFill>
                <a:latin typeface="Roboto"/>
                <a:ea typeface="Roboto"/>
                <a:cs typeface="Roboto"/>
                <a:sym typeface="Roboto"/>
              </a:rPr>
              <a:t>es</a:t>
            </a:r>
            <a:r>
              <a:rPr lang="en-US" sz="7558" dirty="0">
                <a:solidFill>
                  <a:srgbClr val="3C4D5D"/>
                </a:solidFill>
                <a:latin typeface="Roboto"/>
                <a:ea typeface="Roboto"/>
                <a:cs typeface="Roboto"/>
                <a:sym typeface="Roboto"/>
              </a:rPr>
              <a:t> susanalopez@gmail.com</a:t>
            </a:r>
          </a:p>
          <a:p>
            <a:pPr algn="l">
              <a:lnSpc>
                <a:spcPts val="10582"/>
              </a:lnSpc>
            </a:pPr>
            <a:endParaRPr lang="en-US" sz="7558" dirty="0">
              <a:solidFill>
                <a:srgbClr val="3C4D5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>
              <a:lnSpc>
                <a:spcPts val="10582"/>
              </a:lnSpc>
            </a:pPr>
            <a:r>
              <a:rPr lang="en-US" sz="7558" dirty="0" err="1">
                <a:solidFill>
                  <a:srgbClr val="3C4D5D"/>
                </a:solidFill>
                <a:latin typeface="Roboto"/>
                <a:ea typeface="Roboto"/>
                <a:cs typeface="Roboto"/>
                <a:sym typeface="Roboto"/>
              </a:rPr>
              <a:t>Reviso</a:t>
            </a:r>
            <a:r>
              <a:rPr lang="en-US" sz="7558" dirty="0">
                <a:solidFill>
                  <a:srgbClr val="3C4D5D"/>
                </a:solidFill>
                <a:latin typeface="Roboto"/>
                <a:ea typeface="Roboto"/>
                <a:cs typeface="Roboto"/>
                <a:sym typeface="Roboto"/>
              </a:rPr>
              <a:t> los </a:t>
            </a:r>
            <a:r>
              <a:rPr lang="en-US" sz="7558" dirty="0" err="1">
                <a:solidFill>
                  <a:srgbClr val="3C4D5D"/>
                </a:solidFill>
                <a:latin typeface="Roboto"/>
                <a:ea typeface="Roboto"/>
                <a:cs typeface="Roboto"/>
                <a:sym typeface="Roboto"/>
              </a:rPr>
              <a:t>mensajes</a:t>
            </a:r>
            <a:r>
              <a:rPr lang="en-US" sz="7558" dirty="0">
                <a:solidFill>
                  <a:srgbClr val="3C4D5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558" dirty="0" err="1">
                <a:solidFill>
                  <a:srgbClr val="3C4D5D"/>
                </a:solidFill>
                <a:latin typeface="Roboto"/>
                <a:ea typeface="Roboto"/>
                <a:cs typeface="Roboto"/>
                <a:sym typeface="Roboto"/>
              </a:rPr>
              <a:t>lunes</a:t>
            </a:r>
            <a:r>
              <a:rPr lang="en-US" sz="7558" dirty="0">
                <a:solidFill>
                  <a:srgbClr val="3C4D5D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7558" dirty="0" err="1">
                <a:solidFill>
                  <a:srgbClr val="3C4D5D"/>
                </a:solidFill>
                <a:latin typeface="Roboto"/>
                <a:ea typeface="Roboto"/>
                <a:cs typeface="Roboto"/>
                <a:sym typeface="Roboto"/>
              </a:rPr>
              <a:t>miércoles</a:t>
            </a:r>
            <a:r>
              <a:rPr lang="en-US" sz="7558" dirty="0">
                <a:solidFill>
                  <a:srgbClr val="3C4D5D"/>
                </a:solidFill>
                <a:latin typeface="Roboto"/>
                <a:ea typeface="Roboto"/>
                <a:cs typeface="Roboto"/>
                <a:sym typeface="Roboto"/>
              </a:rPr>
              <a:t> y </a:t>
            </a:r>
            <a:r>
              <a:rPr lang="en-US" sz="7558" dirty="0" err="1">
                <a:solidFill>
                  <a:srgbClr val="3C4D5D"/>
                </a:solidFill>
                <a:latin typeface="Roboto"/>
                <a:ea typeface="Roboto"/>
                <a:cs typeface="Roboto"/>
                <a:sym typeface="Roboto"/>
              </a:rPr>
              <a:t>viernes</a:t>
            </a:r>
            <a:r>
              <a:rPr lang="en-US" sz="7558" dirty="0">
                <a:solidFill>
                  <a:srgbClr val="3C4D5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558" dirty="0" err="1">
                <a:solidFill>
                  <a:srgbClr val="3C4D5D"/>
                </a:solidFill>
                <a:latin typeface="Roboto"/>
                <a:ea typeface="Roboto"/>
                <a:cs typeface="Roboto"/>
                <a:sym typeface="Roboto"/>
              </a:rPr>
              <a:t>por</a:t>
            </a:r>
            <a:r>
              <a:rPr lang="en-US" sz="7558" dirty="0">
                <a:solidFill>
                  <a:srgbClr val="3C4D5D"/>
                </a:solidFill>
                <a:latin typeface="Roboto"/>
                <a:ea typeface="Roboto"/>
                <a:cs typeface="Roboto"/>
                <a:sym typeface="Roboto"/>
              </a:rPr>
              <a:t> la </a:t>
            </a:r>
            <a:r>
              <a:rPr lang="en-US" sz="7558" dirty="0" err="1">
                <a:solidFill>
                  <a:srgbClr val="3C4D5D"/>
                </a:solidFill>
                <a:latin typeface="Roboto"/>
                <a:ea typeface="Roboto"/>
                <a:cs typeface="Roboto"/>
                <a:sym typeface="Roboto"/>
              </a:rPr>
              <a:t>mañana</a:t>
            </a:r>
            <a:r>
              <a:rPr lang="en-US" sz="7558" dirty="0">
                <a:solidFill>
                  <a:srgbClr val="3C4D5D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56034" y="13242898"/>
            <a:ext cx="28399736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53"/>
              </a:lnSpc>
            </a:pPr>
            <a:r>
              <a:rPr lang="en-US" sz="7823" dirty="0" err="1">
                <a:solidFill>
                  <a:srgbClr val="E7E7E7"/>
                </a:solidFill>
                <a:latin typeface="Roboto"/>
                <a:ea typeface="Roboto"/>
                <a:cs typeface="Roboto"/>
                <a:sym typeface="Roboto"/>
              </a:rPr>
              <a:t>Magíster</a:t>
            </a:r>
            <a:r>
              <a:rPr lang="en-US" sz="7823" dirty="0">
                <a:solidFill>
                  <a:srgbClr val="E7E7E7"/>
                </a:solidFill>
                <a:latin typeface="Roboto"/>
                <a:ea typeface="Roboto"/>
                <a:cs typeface="Roboto"/>
                <a:sym typeface="Roboto"/>
              </a:rPr>
              <a:t> en </a:t>
            </a:r>
            <a:r>
              <a:rPr lang="en-US" sz="7823" dirty="0" err="1">
                <a:solidFill>
                  <a:srgbClr val="E7E7E7"/>
                </a:solidFill>
                <a:latin typeface="Roboto"/>
                <a:ea typeface="Roboto"/>
                <a:cs typeface="Roboto"/>
                <a:sym typeface="Roboto"/>
              </a:rPr>
              <a:t>Sociología</a:t>
            </a:r>
            <a:r>
              <a:rPr lang="en-US" sz="7823" dirty="0">
                <a:solidFill>
                  <a:srgbClr val="E7E7E7"/>
                </a:solidFill>
                <a:latin typeface="Roboto"/>
                <a:ea typeface="Roboto"/>
                <a:cs typeface="Roboto"/>
                <a:sym typeface="Roboto"/>
              </a:rPr>
              <a:t> UBA. </a:t>
            </a:r>
            <a:r>
              <a:rPr lang="en-US" sz="7823" dirty="0" err="1">
                <a:solidFill>
                  <a:srgbClr val="E7E7E7"/>
                </a:solidFill>
                <a:latin typeface="Roboto"/>
                <a:ea typeface="Roboto"/>
                <a:cs typeface="Roboto"/>
                <a:sym typeface="Roboto"/>
              </a:rPr>
              <a:t>Investigadora</a:t>
            </a:r>
            <a:r>
              <a:rPr lang="en-US" sz="7823" dirty="0">
                <a:solidFill>
                  <a:srgbClr val="E7E7E7"/>
                </a:solidFill>
                <a:latin typeface="Roboto"/>
                <a:ea typeface="Roboto"/>
                <a:cs typeface="Roboto"/>
                <a:sym typeface="Roboto"/>
              </a:rPr>
              <a:t> en </a:t>
            </a:r>
            <a:r>
              <a:rPr lang="en-US" sz="7823" dirty="0" err="1">
                <a:solidFill>
                  <a:srgbClr val="E7E7E7"/>
                </a:solidFill>
                <a:latin typeface="Roboto"/>
                <a:ea typeface="Roboto"/>
                <a:cs typeface="Roboto"/>
                <a:sym typeface="Roboto"/>
              </a:rPr>
              <a:t>nuevas</a:t>
            </a:r>
            <a:r>
              <a:rPr lang="en-US" sz="7823" dirty="0">
                <a:solidFill>
                  <a:srgbClr val="E7E7E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823" dirty="0" err="1">
                <a:solidFill>
                  <a:srgbClr val="E7E7E7"/>
                </a:solidFill>
                <a:latin typeface="Roboto"/>
                <a:ea typeface="Roboto"/>
                <a:cs typeface="Roboto"/>
                <a:sym typeface="Roboto"/>
              </a:rPr>
              <a:t>formas</a:t>
            </a:r>
            <a:r>
              <a:rPr lang="en-US" sz="7823" dirty="0">
                <a:solidFill>
                  <a:srgbClr val="E7E7E7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7823" dirty="0" err="1">
                <a:solidFill>
                  <a:srgbClr val="E7E7E7"/>
                </a:solidFill>
                <a:latin typeface="Roboto"/>
                <a:ea typeface="Roboto"/>
                <a:cs typeface="Roboto"/>
                <a:sym typeface="Roboto"/>
              </a:rPr>
              <a:t>comunicación</a:t>
            </a:r>
            <a:r>
              <a:rPr lang="en-US" sz="7823" dirty="0">
                <a:solidFill>
                  <a:srgbClr val="E7E7E7"/>
                </a:solidFill>
                <a:latin typeface="Roboto"/>
                <a:ea typeface="Roboto"/>
                <a:cs typeface="Roboto"/>
                <a:sym typeface="Roboto"/>
              </a:rPr>
              <a:t> digital. </a:t>
            </a:r>
            <a:r>
              <a:rPr lang="en-US" sz="7823" dirty="0" err="1" smtClean="0">
                <a:solidFill>
                  <a:srgbClr val="E7E7E7"/>
                </a:solidFill>
                <a:latin typeface="Roboto"/>
                <a:ea typeface="Roboto"/>
                <a:cs typeface="Roboto"/>
                <a:sym typeface="Roboto"/>
              </a:rPr>
              <a:t>Docente</a:t>
            </a:r>
            <a:r>
              <a:rPr lang="en-US" sz="7823">
                <a:solidFill>
                  <a:srgbClr val="E7E7E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823" smtClean="0">
                <a:solidFill>
                  <a:srgbClr val="E7E7E7"/>
                </a:solidFill>
                <a:latin typeface="Roboto"/>
                <a:ea typeface="Roboto"/>
                <a:cs typeface="Roboto"/>
                <a:sym typeface="Roboto"/>
              </a:rPr>
              <a:t>UNPilar</a:t>
            </a:r>
            <a:endParaRPr lang="en-US" sz="7823" dirty="0">
              <a:solidFill>
                <a:srgbClr val="E7E7E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</Words>
  <Application>Microsoft Office PowerPoint</Application>
  <PresentationFormat>Personalizado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Roboto Bold</vt:lpstr>
      <vt:lpstr>Roboto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Copia de Equipo docente_CTI</dc:title>
  <dc:creator>user</dc:creator>
  <cp:lastModifiedBy>Usuario</cp:lastModifiedBy>
  <cp:revision>3</cp:revision>
  <dcterms:created xsi:type="dcterms:W3CDTF">2006-08-16T00:00:00Z</dcterms:created>
  <dcterms:modified xsi:type="dcterms:W3CDTF">2025-03-23T21:27:52Z</dcterms:modified>
  <dc:identifier>DAGiBEuCaF0</dc:identifier>
</cp:coreProperties>
</file>